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71" r:id="rId3"/>
    <p:sldId id="272" r:id="rId4"/>
    <p:sldId id="295" r:id="rId5"/>
    <p:sldId id="273" r:id="rId6"/>
    <p:sldId id="296" r:id="rId7"/>
    <p:sldId id="265" r:id="rId8"/>
    <p:sldId id="276" r:id="rId9"/>
    <p:sldId id="277" r:id="rId10"/>
    <p:sldId id="266" r:id="rId11"/>
    <p:sldId id="291" r:id="rId12"/>
    <p:sldId id="267" r:id="rId13"/>
    <p:sldId id="268" r:id="rId14"/>
    <p:sldId id="280" r:id="rId15"/>
    <p:sldId id="292" r:id="rId16"/>
    <p:sldId id="282" r:id="rId17"/>
    <p:sldId id="283" r:id="rId18"/>
    <p:sldId id="284" r:id="rId19"/>
    <p:sldId id="281" r:id="rId20"/>
    <p:sldId id="297" r:id="rId21"/>
    <p:sldId id="298" r:id="rId22"/>
    <p:sldId id="302" r:id="rId23"/>
    <p:sldId id="299" r:id="rId24"/>
    <p:sldId id="300" r:id="rId25"/>
  </p:sldIdLst>
  <p:sldSz cx="9144000" cy="6858000" type="screen4x3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F34B6-453D-4686-806F-30D80CF54BB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686FE8-11E7-4811-BAB9-426433CCD0A6}">
      <dgm:prSet phldrT="[Text]"/>
      <dgm:spPr/>
      <dgm:t>
        <a:bodyPr/>
        <a:lstStyle/>
        <a:p>
          <a:r>
            <a:rPr lang="en-GB" dirty="0"/>
            <a:t>S</a:t>
          </a:r>
        </a:p>
      </dgm:t>
    </dgm:pt>
    <dgm:pt modelId="{F302EA5B-143F-4483-8457-D39DFAAB8A5B}" type="parTrans" cxnId="{25E30BBE-1C2D-4366-B299-2BF2D4B80E7E}">
      <dgm:prSet/>
      <dgm:spPr/>
      <dgm:t>
        <a:bodyPr/>
        <a:lstStyle/>
        <a:p>
          <a:endParaRPr lang="en-GB"/>
        </a:p>
      </dgm:t>
    </dgm:pt>
    <dgm:pt modelId="{8AD4CCD4-C359-498B-9AA0-5B4CCE350198}" type="sibTrans" cxnId="{25E30BBE-1C2D-4366-B299-2BF2D4B80E7E}">
      <dgm:prSet/>
      <dgm:spPr/>
      <dgm:t>
        <a:bodyPr/>
        <a:lstStyle/>
        <a:p>
          <a:endParaRPr lang="en-GB"/>
        </a:p>
      </dgm:t>
    </dgm:pt>
    <dgm:pt modelId="{4D3C1E20-22EC-4BEB-B359-D31D57FD1ABD}">
      <dgm:prSet phldrT="[Text]"/>
      <dgm:spPr/>
      <dgm:t>
        <a:bodyPr/>
        <a:lstStyle/>
        <a:p>
          <a:r>
            <a:rPr lang="en-GB" dirty="0"/>
            <a:t>H</a:t>
          </a:r>
        </a:p>
      </dgm:t>
    </dgm:pt>
    <dgm:pt modelId="{B1BF08F8-AF0F-4F40-A3F5-D5582948ACC3}" type="parTrans" cxnId="{929ECA19-4C9C-4A4D-A3F3-DFF71F739ABD}">
      <dgm:prSet/>
      <dgm:spPr/>
      <dgm:t>
        <a:bodyPr/>
        <a:lstStyle/>
        <a:p>
          <a:endParaRPr lang="en-GB"/>
        </a:p>
      </dgm:t>
    </dgm:pt>
    <dgm:pt modelId="{91C6CD87-9F34-4FDD-8510-081886D45693}" type="sibTrans" cxnId="{929ECA19-4C9C-4A4D-A3F3-DFF71F739ABD}">
      <dgm:prSet/>
      <dgm:spPr/>
      <dgm:t>
        <a:bodyPr/>
        <a:lstStyle/>
        <a:p>
          <a:endParaRPr lang="en-GB"/>
        </a:p>
      </dgm:t>
    </dgm:pt>
    <dgm:pt modelId="{13867E38-665A-4DDE-8185-15B55AB30D29}">
      <dgm:prSet phldrT="[Text]"/>
      <dgm:spPr/>
      <dgm:t>
        <a:bodyPr/>
        <a:lstStyle/>
        <a:p>
          <a:r>
            <a:rPr lang="en-GB" dirty="0"/>
            <a:t>E</a:t>
          </a:r>
        </a:p>
      </dgm:t>
    </dgm:pt>
    <dgm:pt modelId="{2C010223-CC84-4A26-BFA4-53F040784BB9}" type="parTrans" cxnId="{D83DDEC7-85FA-4DA7-A008-92A550DC2257}">
      <dgm:prSet/>
      <dgm:spPr/>
      <dgm:t>
        <a:bodyPr/>
        <a:lstStyle/>
        <a:p>
          <a:endParaRPr lang="en-GB"/>
        </a:p>
      </dgm:t>
    </dgm:pt>
    <dgm:pt modelId="{C15280C3-1513-4EAD-A014-95E8FF9FC5CA}" type="sibTrans" cxnId="{D83DDEC7-85FA-4DA7-A008-92A550DC2257}">
      <dgm:prSet/>
      <dgm:spPr/>
      <dgm:t>
        <a:bodyPr/>
        <a:lstStyle/>
        <a:p>
          <a:endParaRPr lang="en-GB"/>
        </a:p>
      </dgm:t>
    </dgm:pt>
    <dgm:pt modelId="{426ED58A-3268-45F7-A1BD-1EC99E5B0792}">
      <dgm:prSet phldrT="[Text]"/>
      <dgm:spPr/>
      <dgm:t>
        <a:bodyPr/>
        <a:lstStyle/>
        <a:p>
          <a:r>
            <a:rPr lang="en-GB" dirty="0"/>
            <a:t>L</a:t>
          </a:r>
        </a:p>
      </dgm:t>
    </dgm:pt>
    <dgm:pt modelId="{FEE02FE3-CB36-4045-8722-A41D3CF85CFD}" type="parTrans" cxnId="{27ACF5A0-59AD-4B23-93FE-2B809E59A780}">
      <dgm:prSet/>
      <dgm:spPr/>
      <dgm:t>
        <a:bodyPr/>
        <a:lstStyle/>
        <a:p>
          <a:endParaRPr lang="en-GB"/>
        </a:p>
      </dgm:t>
    </dgm:pt>
    <dgm:pt modelId="{BC2431C3-33C3-48AE-B760-A57BCE106518}" type="sibTrans" cxnId="{27ACF5A0-59AD-4B23-93FE-2B809E59A780}">
      <dgm:prSet/>
      <dgm:spPr/>
      <dgm:t>
        <a:bodyPr/>
        <a:lstStyle/>
        <a:p>
          <a:endParaRPr lang="en-GB"/>
        </a:p>
      </dgm:t>
    </dgm:pt>
    <dgm:pt modelId="{9EE92D10-9492-434D-B932-431884DCFE6B}">
      <dgm:prSet phldrT="[Text]"/>
      <dgm:spPr/>
      <dgm:t>
        <a:bodyPr/>
        <a:lstStyle/>
        <a:p>
          <a:r>
            <a:rPr lang="en-GB" dirty="0"/>
            <a:t>L</a:t>
          </a:r>
        </a:p>
      </dgm:t>
    </dgm:pt>
    <dgm:pt modelId="{62F414ED-85C0-4C13-B290-5FA8FF372622}" type="parTrans" cxnId="{9706456E-FE42-4B65-A4DD-D93B4D34E3B6}">
      <dgm:prSet/>
      <dgm:spPr/>
      <dgm:t>
        <a:bodyPr/>
        <a:lstStyle/>
        <a:p>
          <a:endParaRPr lang="en-GB"/>
        </a:p>
      </dgm:t>
    </dgm:pt>
    <dgm:pt modelId="{27B5112B-C11A-4102-A988-2D7057485490}" type="sibTrans" cxnId="{9706456E-FE42-4B65-A4DD-D93B4D34E3B6}">
      <dgm:prSet/>
      <dgm:spPr/>
      <dgm:t>
        <a:bodyPr/>
        <a:lstStyle/>
        <a:p>
          <a:endParaRPr lang="en-GB"/>
        </a:p>
      </dgm:t>
    </dgm:pt>
    <dgm:pt modelId="{8C24F6E7-5943-4159-B475-6167B25DD174}" type="pres">
      <dgm:prSet presAssocID="{65DF34B6-453D-4686-806F-30D80CF54BBA}" presName="diagram" presStyleCnt="0">
        <dgm:presLayoutVars>
          <dgm:dir/>
          <dgm:resizeHandles val="exact"/>
        </dgm:presLayoutVars>
      </dgm:prSet>
      <dgm:spPr/>
    </dgm:pt>
    <dgm:pt modelId="{A9B112BE-896A-476A-95E2-F71F5059E5DD}" type="pres">
      <dgm:prSet presAssocID="{E4686FE8-11E7-4811-BAB9-426433CCD0A6}" presName="node" presStyleLbl="node1" presStyleIdx="0" presStyleCnt="5" custScaleX="25418" custScaleY="23242" custLinFactNeighborX="7846" custLinFactNeighborY="20294">
        <dgm:presLayoutVars>
          <dgm:bulletEnabled val="1"/>
        </dgm:presLayoutVars>
      </dgm:prSet>
      <dgm:spPr/>
    </dgm:pt>
    <dgm:pt modelId="{B960AE5B-C0B3-4B10-B6E4-BF033DC16A9B}" type="pres">
      <dgm:prSet presAssocID="{8AD4CCD4-C359-498B-9AA0-5B4CCE350198}" presName="sibTrans" presStyleCnt="0"/>
      <dgm:spPr/>
    </dgm:pt>
    <dgm:pt modelId="{C2347EEC-2871-4A74-BD56-7FCA6CB617D4}" type="pres">
      <dgm:prSet presAssocID="{4D3C1E20-22EC-4BEB-B359-D31D57FD1ABD}" presName="node" presStyleLbl="node1" presStyleIdx="1" presStyleCnt="5" custScaleX="25418" custScaleY="23242" custLinFactNeighborX="650" custLinFactNeighborY="-4768">
        <dgm:presLayoutVars>
          <dgm:bulletEnabled val="1"/>
        </dgm:presLayoutVars>
      </dgm:prSet>
      <dgm:spPr/>
    </dgm:pt>
    <dgm:pt modelId="{77E10FA1-0473-4904-9665-969A1522866E}" type="pres">
      <dgm:prSet presAssocID="{91C6CD87-9F34-4FDD-8510-081886D45693}" presName="sibTrans" presStyleCnt="0"/>
      <dgm:spPr/>
    </dgm:pt>
    <dgm:pt modelId="{7EEF5BF4-BC85-4CBF-B255-E5FFB879A538}" type="pres">
      <dgm:prSet presAssocID="{13867E38-665A-4DDE-8185-15B55AB30D29}" presName="node" presStyleLbl="node1" presStyleIdx="2" presStyleCnt="5" custScaleX="25418" custScaleY="23242" custLinFactNeighborX="-6619" custLinFactNeighborY="20294">
        <dgm:presLayoutVars>
          <dgm:bulletEnabled val="1"/>
        </dgm:presLayoutVars>
      </dgm:prSet>
      <dgm:spPr/>
    </dgm:pt>
    <dgm:pt modelId="{95A978E7-A717-4E5D-827F-AC008AF4838C}" type="pres">
      <dgm:prSet presAssocID="{C15280C3-1513-4EAD-A014-95E8FF9FC5CA}" presName="sibTrans" presStyleCnt="0"/>
      <dgm:spPr/>
    </dgm:pt>
    <dgm:pt modelId="{D938D2F0-2D92-4A2C-A1E4-0F18A2D6C93D}" type="pres">
      <dgm:prSet presAssocID="{426ED58A-3268-45F7-A1BD-1EC99E5B0792}" presName="node" presStyleLbl="node1" presStyleIdx="3" presStyleCnt="5" custScaleX="25418" custScaleY="23242" custLinFactNeighborX="18323" custLinFactNeighborY="6303">
        <dgm:presLayoutVars>
          <dgm:bulletEnabled val="1"/>
        </dgm:presLayoutVars>
      </dgm:prSet>
      <dgm:spPr/>
    </dgm:pt>
    <dgm:pt modelId="{1680DB87-C9CD-411D-8D0B-92F5A75CB75A}" type="pres">
      <dgm:prSet presAssocID="{BC2431C3-33C3-48AE-B760-A57BCE106518}" presName="sibTrans" presStyleCnt="0"/>
      <dgm:spPr/>
    </dgm:pt>
    <dgm:pt modelId="{0A98E2E4-CAA9-4950-9CBB-D6F7B35F6CEB}" type="pres">
      <dgm:prSet presAssocID="{9EE92D10-9492-434D-B932-431884DCFE6B}" presName="node" presStyleLbl="node1" presStyleIdx="4" presStyleCnt="5" custScaleX="25418" custScaleY="23242" custLinFactNeighborX="-16716" custLinFactNeighborY="-18850">
        <dgm:presLayoutVars>
          <dgm:bulletEnabled val="1"/>
        </dgm:presLayoutVars>
      </dgm:prSet>
      <dgm:spPr/>
    </dgm:pt>
  </dgm:ptLst>
  <dgm:cxnLst>
    <dgm:cxn modelId="{929ECA19-4C9C-4A4D-A3F3-DFF71F739ABD}" srcId="{65DF34B6-453D-4686-806F-30D80CF54BBA}" destId="{4D3C1E20-22EC-4BEB-B359-D31D57FD1ABD}" srcOrd="1" destOrd="0" parTransId="{B1BF08F8-AF0F-4F40-A3F5-D5582948ACC3}" sibTransId="{91C6CD87-9F34-4FDD-8510-081886D45693}"/>
    <dgm:cxn modelId="{0158D22F-E692-4692-9D3A-20069DEF7637}" type="presOf" srcId="{4D3C1E20-22EC-4BEB-B359-D31D57FD1ABD}" destId="{C2347EEC-2871-4A74-BD56-7FCA6CB617D4}" srcOrd="0" destOrd="0" presId="urn:microsoft.com/office/officeart/2005/8/layout/default"/>
    <dgm:cxn modelId="{A633093D-EE70-4192-8122-879AF27AFCF9}" type="presOf" srcId="{65DF34B6-453D-4686-806F-30D80CF54BBA}" destId="{8C24F6E7-5943-4159-B475-6167B25DD174}" srcOrd="0" destOrd="0" presId="urn:microsoft.com/office/officeart/2005/8/layout/default"/>
    <dgm:cxn modelId="{E88C3245-636A-4763-B651-C77948242881}" type="presOf" srcId="{13867E38-665A-4DDE-8185-15B55AB30D29}" destId="{7EEF5BF4-BC85-4CBF-B255-E5FFB879A538}" srcOrd="0" destOrd="0" presId="urn:microsoft.com/office/officeart/2005/8/layout/default"/>
    <dgm:cxn modelId="{9706456E-FE42-4B65-A4DD-D93B4D34E3B6}" srcId="{65DF34B6-453D-4686-806F-30D80CF54BBA}" destId="{9EE92D10-9492-434D-B932-431884DCFE6B}" srcOrd="4" destOrd="0" parTransId="{62F414ED-85C0-4C13-B290-5FA8FF372622}" sibTransId="{27B5112B-C11A-4102-A988-2D7057485490}"/>
    <dgm:cxn modelId="{5AA2A05A-16BF-450F-A00B-705C0E311507}" type="presOf" srcId="{E4686FE8-11E7-4811-BAB9-426433CCD0A6}" destId="{A9B112BE-896A-476A-95E2-F71F5059E5DD}" srcOrd="0" destOrd="0" presId="urn:microsoft.com/office/officeart/2005/8/layout/default"/>
    <dgm:cxn modelId="{C34F6A9E-6B69-4318-826C-B6A176E38BE5}" type="presOf" srcId="{426ED58A-3268-45F7-A1BD-1EC99E5B0792}" destId="{D938D2F0-2D92-4A2C-A1E4-0F18A2D6C93D}" srcOrd="0" destOrd="0" presId="urn:microsoft.com/office/officeart/2005/8/layout/default"/>
    <dgm:cxn modelId="{27ACF5A0-59AD-4B23-93FE-2B809E59A780}" srcId="{65DF34B6-453D-4686-806F-30D80CF54BBA}" destId="{426ED58A-3268-45F7-A1BD-1EC99E5B0792}" srcOrd="3" destOrd="0" parTransId="{FEE02FE3-CB36-4045-8722-A41D3CF85CFD}" sibTransId="{BC2431C3-33C3-48AE-B760-A57BCE106518}"/>
    <dgm:cxn modelId="{BAEB29A3-48FC-4A98-975E-98F2F6AB2467}" type="presOf" srcId="{9EE92D10-9492-434D-B932-431884DCFE6B}" destId="{0A98E2E4-CAA9-4950-9CBB-D6F7B35F6CEB}" srcOrd="0" destOrd="0" presId="urn:microsoft.com/office/officeart/2005/8/layout/default"/>
    <dgm:cxn modelId="{25E30BBE-1C2D-4366-B299-2BF2D4B80E7E}" srcId="{65DF34B6-453D-4686-806F-30D80CF54BBA}" destId="{E4686FE8-11E7-4811-BAB9-426433CCD0A6}" srcOrd="0" destOrd="0" parTransId="{F302EA5B-143F-4483-8457-D39DFAAB8A5B}" sibTransId="{8AD4CCD4-C359-498B-9AA0-5B4CCE350198}"/>
    <dgm:cxn modelId="{D83DDEC7-85FA-4DA7-A008-92A550DC2257}" srcId="{65DF34B6-453D-4686-806F-30D80CF54BBA}" destId="{13867E38-665A-4DDE-8185-15B55AB30D29}" srcOrd="2" destOrd="0" parTransId="{2C010223-CC84-4A26-BFA4-53F040784BB9}" sibTransId="{C15280C3-1513-4EAD-A014-95E8FF9FC5CA}"/>
    <dgm:cxn modelId="{B5873503-217D-41DF-97D4-C0DD648A92EE}" type="presParOf" srcId="{8C24F6E7-5943-4159-B475-6167B25DD174}" destId="{A9B112BE-896A-476A-95E2-F71F5059E5DD}" srcOrd="0" destOrd="0" presId="urn:microsoft.com/office/officeart/2005/8/layout/default"/>
    <dgm:cxn modelId="{B2677EA7-D0BE-4ECD-849B-D2105B5CD1AE}" type="presParOf" srcId="{8C24F6E7-5943-4159-B475-6167B25DD174}" destId="{B960AE5B-C0B3-4B10-B6E4-BF033DC16A9B}" srcOrd="1" destOrd="0" presId="urn:microsoft.com/office/officeart/2005/8/layout/default"/>
    <dgm:cxn modelId="{C4AD6518-2D23-4377-8D44-C9D44C5CFAC5}" type="presParOf" srcId="{8C24F6E7-5943-4159-B475-6167B25DD174}" destId="{C2347EEC-2871-4A74-BD56-7FCA6CB617D4}" srcOrd="2" destOrd="0" presId="urn:microsoft.com/office/officeart/2005/8/layout/default"/>
    <dgm:cxn modelId="{98ADF084-3C48-42C7-934D-C841C5490CA0}" type="presParOf" srcId="{8C24F6E7-5943-4159-B475-6167B25DD174}" destId="{77E10FA1-0473-4904-9665-969A1522866E}" srcOrd="3" destOrd="0" presId="urn:microsoft.com/office/officeart/2005/8/layout/default"/>
    <dgm:cxn modelId="{54B6D0B0-0B21-4E2A-9C1A-61AE332D3C1D}" type="presParOf" srcId="{8C24F6E7-5943-4159-B475-6167B25DD174}" destId="{7EEF5BF4-BC85-4CBF-B255-E5FFB879A538}" srcOrd="4" destOrd="0" presId="urn:microsoft.com/office/officeart/2005/8/layout/default"/>
    <dgm:cxn modelId="{1F9572F2-E134-4DB2-8F7A-D43AA80D49E4}" type="presParOf" srcId="{8C24F6E7-5943-4159-B475-6167B25DD174}" destId="{95A978E7-A717-4E5D-827F-AC008AF4838C}" srcOrd="5" destOrd="0" presId="urn:microsoft.com/office/officeart/2005/8/layout/default"/>
    <dgm:cxn modelId="{F1BC764C-6527-46A7-80E8-B985875EB841}" type="presParOf" srcId="{8C24F6E7-5943-4159-B475-6167B25DD174}" destId="{D938D2F0-2D92-4A2C-A1E4-0F18A2D6C93D}" srcOrd="6" destOrd="0" presId="urn:microsoft.com/office/officeart/2005/8/layout/default"/>
    <dgm:cxn modelId="{8C17E090-E706-4C59-B755-9A03B4BE2AB4}" type="presParOf" srcId="{8C24F6E7-5943-4159-B475-6167B25DD174}" destId="{1680DB87-C9CD-411D-8D0B-92F5A75CB75A}" srcOrd="7" destOrd="0" presId="urn:microsoft.com/office/officeart/2005/8/layout/default"/>
    <dgm:cxn modelId="{34CE93B8-9FEB-4787-A73B-964AE339041B}" type="presParOf" srcId="{8C24F6E7-5943-4159-B475-6167B25DD174}" destId="{0A98E2E4-CAA9-4950-9CBB-D6F7B35F6CE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112BE-896A-476A-95E2-F71F5059E5DD}">
      <dsp:nvSpPr>
        <dsp:cNvPr id="0" name=""/>
        <dsp:cNvSpPr/>
      </dsp:nvSpPr>
      <dsp:spPr>
        <a:xfrm>
          <a:off x="720067" y="1224121"/>
          <a:ext cx="1883184" cy="103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S</a:t>
          </a:r>
        </a:p>
      </dsp:txBody>
      <dsp:txXfrm>
        <a:off x="720067" y="1224121"/>
        <a:ext cx="1883184" cy="1033180"/>
      </dsp:txXfrm>
    </dsp:sp>
    <dsp:sp modelId="{C2347EEC-2871-4A74-BD56-7FCA6CB617D4}">
      <dsp:nvSpPr>
        <dsp:cNvPr id="0" name=""/>
        <dsp:cNvSpPr/>
      </dsp:nvSpPr>
      <dsp:spPr>
        <a:xfrm>
          <a:off x="2810996" y="110036"/>
          <a:ext cx="1883184" cy="103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H</a:t>
          </a:r>
        </a:p>
      </dsp:txBody>
      <dsp:txXfrm>
        <a:off x="2810996" y="110036"/>
        <a:ext cx="1883184" cy="1033180"/>
      </dsp:txXfrm>
    </dsp:sp>
    <dsp:sp modelId="{7EEF5BF4-BC85-4CBF-B255-E5FFB879A538}">
      <dsp:nvSpPr>
        <dsp:cNvPr id="0" name=""/>
        <dsp:cNvSpPr/>
      </dsp:nvSpPr>
      <dsp:spPr>
        <a:xfrm>
          <a:off x="4896516" y="1224121"/>
          <a:ext cx="1883184" cy="103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E</a:t>
          </a:r>
        </a:p>
      </dsp:txBody>
      <dsp:txXfrm>
        <a:off x="4896516" y="1224121"/>
        <a:ext cx="1883184" cy="1033180"/>
      </dsp:txXfrm>
    </dsp:sp>
    <dsp:sp modelId="{D938D2F0-2D92-4A2C-A1E4-0F18A2D6C93D}">
      <dsp:nvSpPr>
        <dsp:cNvPr id="0" name=""/>
        <dsp:cNvSpPr/>
      </dsp:nvSpPr>
      <dsp:spPr>
        <a:xfrm>
          <a:off x="2808329" y="2376243"/>
          <a:ext cx="1883184" cy="103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L</a:t>
          </a:r>
        </a:p>
      </dsp:txBody>
      <dsp:txXfrm>
        <a:off x="2808329" y="2376243"/>
        <a:ext cx="1883184" cy="1033180"/>
      </dsp:txXfrm>
    </dsp:sp>
    <dsp:sp modelId="{0A98E2E4-CAA9-4950-9CBB-D6F7B35F6CEB}">
      <dsp:nvSpPr>
        <dsp:cNvPr id="0" name=""/>
        <dsp:cNvSpPr/>
      </dsp:nvSpPr>
      <dsp:spPr>
        <a:xfrm>
          <a:off x="2836408" y="1258113"/>
          <a:ext cx="1883184" cy="1033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L</a:t>
          </a:r>
        </a:p>
      </dsp:txBody>
      <dsp:txXfrm>
        <a:off x="2836408" y="1258113"/>
        <a:ext cx="1883184" cy="103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EE700848-265A-4A16-93FF-B6F2685B51CB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725488"/>
            <a:ext cx="4833937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593749"/>
            <a:ext cx="5510530" cy="4351973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5819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185819"/>
            <a:ext cx="2984871" cy="48355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44D64C5E-C095-426E-B26C-FBB3C1B9F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9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0C6DBD0-073A-45B6-9621-6FF0DB254E5E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E47D0FF-5D73-4059-9CD6-E7150024E95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Assessing Risk of Acute Incapacitation in Aviation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/>
              <a:t>Dr Andreas Schenk</a:t>
            </a:r>
          </a:p>
          <a:p>
            <a:r>
              <a:rPr lang="en-GB" dirty="0"/>
              <a:t>Advisor in Psychiatry to the CAA</a:t>
            </a:r>
          </a:p>
        </p:txBody>
      </p:sp>
    </p:spTree>
    <p:extLst>
      <p:ext uri="{BB962C8B-B14F-4D97-AF65-F5344CB8AC3E}">
        <p14:creationId xmlns:p14="http://schemas.microsoft.com/office/powerpoint/2010/main" val="113340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/>
              <a:t>Presence of a Mental Disorder</a:t>
            </a:r>
          </a:p>
          <a:p>
            <a:r>
              <a:rPr lang="en-GB" sz="3200" dirty="0"/>
              <a:t>Potential Comorbidities</a:t>
            </a:r>
          </a:p>
          <a:p>
            <a:r>
              <a:rPr lang="en-GB" sz="3200" dirty="0"/>
              <a:t>Incapacitation Risk Level</a:t>
            </a:r>
          </a:p>
          <a:p>
            <a:r>
              <a:rPr lang="en-GB" sz="3200" dirty="0"/>
              <a:t>Personal Protective and Risk Factors</a:t>
            </a:r>
          </a:p>
          <a:p>
            <a:r>
              <a:rPr lang="en-GB" sz="3200" dirty="0"/>
              <a:t>The presence of life changing events</a:t>
            </a:r>
          </a:p>
          <a:p>
            <a:r>
              <a:rPr lang="en-GB" sz="3200" dirty="0"/>
              <a:t>Ability to concentrate and sleeping difficulties</a:t>
            </a:r>
          </a:p>
          <a:p>
            <a:r>
              <a:rPr lang="en-GB" sz="3200" dirty="0"/>
              <a:t>Risks related to the treatment – even if the condition itself is not anymore.</a:t>
            </a:r>
          </a:p>
          <a:p>
            <a:r>
              <a:rPr lang="en-GB" sz="3200" dirty="0"/>
              <a:t>The risk of relapse after recovery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Important Considerations in assessing mental fitness</a:t>
            </a:r>
          </a:p>
        </p:txBody>
      </p:sp>
    </p:spTree>
    <p:extLst>
      <p:ext uri="{BB962C8B-B14F-4D97-AF65-F5344CB8AC3E}">
        <p14:creationId xmlns:p14="http://schemas.microsoft.com/office/powerpoint/2010/main" val="294452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58F0-B9D5-D2C2-C481-A1499F4F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AME’s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27642-BC4A-C382-7E73-791B81DCA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14248" r="28738" b="12183"/>
          <a:stretch/>
        </p:blipFill>
        <p:spPr>
          <a:xfrm>
            <a:off x="1727684" y="2204864"/>
            <a:ext cx="5688632" cy="37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AME Interview (History)</a:t>
            </a:r>
          </a:p>
          <a:p>
            <a:r>
              <a:rPr lang="en-GB" dirty="0"/>
              <a:t>Operational Information (simulator, line and ATC checks)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AME assessment </a:t>
            </a:r>
            <a:br>
              <a:rPr lang="en-GB" dirty="0"/>
            </a:br>
            <a:r>
              <a:rPr lang="en-GB" dirty="0"/>
              <a:t>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412761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Opposing attitudes to disclosure</a:t>
            </a:r>
          </a:p>
          <a:p>
            <a:r>
              <a:rPr lang="en-GB" dirty="0"/>
              <a:t>Insufficient training in Mental Health</a:t>
            </a:r>
          </a:p>
          <a:p>
            <a:r>
              <a:rPr lang="en-GB" dirty="0"/>
              <a:t>Limited Access to psychosocial and medical history</a:t>
            </a:r>
          </a:p>
          <a:p>
            <a:r>
              <a:rPr lang="en-GB" dirty="0"/>
              <a:t>Absence of clear, validated questionnaires/structured interviews</a:t>
            </a:r>
          </a:p>
          <a:p>
            <a:r>
              <a:rPr lang="en-GB" dirty="0"/>
              <a:t>Limited communication with mental health specialists</a:t>
            </a:r>
          </a:p>
          <a:p>
            <a:r>
              <a:rPr lang="en-GB" dirty="0"/>
              <a:t>Limited time to assess mental fitness</a:t>
            </a:r>
          </a:p>
          <a:p>
            <a:r>
              <a:rPr lang="en-GB" dirty="0"/>
              <a:t>Lack of cooperation between AMEs and mental health specialists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faced by AMEs</a:t>
            </a:r>
          </a:p>
        </p:txBody>
      </p:sp>
    </p:spTree>
    <p:extLst>
      <p:ext uri="{BB962C8B-B14F-4D97-AF65-F5344CB8AC3E}">
        <p14:creationId xmlns:p14="http://schemas.microsoft.com/office/powerpoint/2010/main" val="213040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800" dirty="0"/>
              <a:t>Safety assumption of self report may fail</a:t>
            </a:r>
          </a:p>
          <a:p>
            <a:r>
              <a:rPr lang="en-GB" sz="2800" dirty="0"/>
              <a:t>Denial is a relatively frequent symptom leading to a reduced rate of self-declaration</a:t>
            </a:r>
          </a:p>
          <a:p>
            <a:r>
              <a:rPr lang="en-GB" sz="2800" dirty="0"/>
              <a:t>Feelings of shame and guilt can reduce the rate of self-declaration</a:t>
            </a:r>
          </a:p>
          <a:p>
            <a:r>
              <a:rPr lang="en-GB" sz="2800" dirty="0"/>
              <a:t>Financial considerations and the passion of flying</a:t>
            </a:r>
          </a:p>
          <a:p>
            <a:r>
              <a:rPr lang="en-GB" sz="2800" dirty="0"/>
              <a:t>Cultural and organizational environment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Self Declaration Safety Assumption</a:t>
            </a:r>
          </a:p>
        </p:txBody>
      </p:sp>
    </p:spTree>
    <p:extLst>
      <p:ext uri="{BB962C8B-B14F-4D97-AF65-F5344CB8AC3E}">
        <p14:creationId xmlns:p14="http://schemas.microsoft.com/office/powerpoint/2010/main" val="122369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0613-20FF-D533-4294-E9450177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Psychiatrist’s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68F36-F1D3-8949-6D7A-A08A81672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14249" r="28739" b="12182"/>
          <a:stretch/>
        </p:blipFill>
        <p:spPr>
          <a:xfrm>
            <a:off x="1691680" y="2229408"/>
            <a:ext cx="5760640" cy="37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4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History</a:t>
            </a:r>
          </a:p>
          <a:p>
            <a:r>
              <a:rPr lang="en-GB" sz="3600" dirty="0"/>
              <a:t>Mental State Examination</a:t>
            </a:r>
          </a:p>
          <a:p>
            <a:r>
              <a:rPr lang="en-GB" sz="3600" dirty="0"/>
              <a:t>Risk Assessment</a:t>
            </a:r>
          </a:p>
          <a:p>
            <a:r>
              <a:rPr lang="en-GB" sz="3600" dirty="0"/>
              <a:t>Documentation Review*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Components of the </a:t>
            </a:r>
            <a:br>
              <a:rPr lang="en-GB" dirty="0"/>
            </a:br>
            <a:r>
              <a:rPr lang="en-GB" dirty="0"/>
              <a:t>Psychiatric Assessment</a:t>
            </a:r>
          </a:p>
        </p:txBody>
      </p:sp>
    </p:spTree>
    <p:extLst>
      <p:ext uri="{BB962C8B-B14F-4D97-AF65-F5344CB8AC3E}">
        <p14:creationId xmlns:p14="http://schemas.microsoft.com/office/powerpoint/2010/main" val="244301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Timeline and development of complaint</a:t>
            </a:r>
          </a:p>
          <a:p>
            <a:r>
              <a:rPr lang="en-GB" dirty="0"/>
              <a:t>Subjective opinion on cause of complaints and what helped</a:t>
            </a:r>
          </a:p>
          <a:p>
            <a:r>
              <a:rPr lang="en-GB" dirty="0"/>
              <a:t>Associated emotions to events</a:t>
            </a:r>
          </a:p>
          <a:p>
            <a:r>
              <a:rPr lang="en-GB" dirty="0"/>
              <a:t>Systematic enquiry</a:t>
            </a:r>
          </a:p>
          <a:p>
            <a:r>
              <a:rPr lang="en-GB" dirty="0"/>
              <a:t>Self harm</a:t>
            </a:r>
          </a:p>
          <a:p>
            <a:r>
              <a:rPr lang="en-GB" dirty="0"/>
              <a:t>Family history</a:t>
            </a:r>
          </a:p>
          <a:p>
            <a:r>
              <a:rPr lang="en-GB" dirty="0"/>
              <a:t>Social functioning/Biography</a:t>
            </a:r>
          </a:p>
          <a:p>
            <a:r>
              <a:rPr lang="en-GB" dirty="0"/>
              <a:t>Coping mechanisms/locus of control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History taking</a:t>
            </a:r>
          </a:p>
        </p:txBody>
      </p:sp>
    </p:spTree>
    <p:extLst>
      <p:ext uri="{BB962C8B-B14F-4D97-AF65-F5344CB8AC3E}">
        <p14:creationId xmlns:p14="http://schemas.microsoft.com/office/powerpoint/2010/main" val="97319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Appearance, grooming, attitude, speech</a:t>
            </a:r>
          </a:p>
          <a:p>
            <a:r>
              <a:rPr lang="en-GB" dirty="0"/>
              <a:t>Mood and Affect</a:t>
            </a:r>
          </a:p>
          <a:p>
            <a:r>
              <a:rPr lang="en-GB" dirty="0"/>
              <a:t>Thought form/content</a:t>
            </a:r>
          </a:p>
          <a:p>
            <a:r>
              <a:rPr lang="en-GB" dirty="0"/>
              <a:t>Consistency</a:t>
            </a:r>
          </a:p>
          <a:p>
            <a:r>
              <a:rPr lang="en-GB" dirty="0"/>
              <a:t>Insight</a:t>
            </a:r>
          </a:p>
          <a:p>
            <a:r>
              <a:rPr lang="en-GB" dirty="0"/>
              <a:t>Locus of Control</a:t>
            </a:r>
          </a:p>
          <a:p>
            <a:r>
              <a:rPr lang="en-GB" dirty="0"/>
              <a:t>Openness and Quality of Contact</a:t>
            </a:r>
          </a:p>
          <a:p>
            <a:r>
              <a:rPr lang="en-GB" dirty="0"/>
              <a:t>Ability to reflect</a:t>
            </a:r>
          </a:p>
          <a:p>
            <a:r>
              <a:rPr lang="en-GB" dirty="0"/>
              <a:t>Plans for the future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State Examination</a:t>
            </a:r>
          </a:p>
        </p:txBody>
      </p:sp>
    </p:spTree>
    <p:extLst>
      <p:ext uri="{BB962C8B-B14F-4D97-AF65-F5344CB8AC3E}">
        <p14:creationId xmlns:p14="http://schemas.microsoft.com/office/powerpoint/2010/main" val="177752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406531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Previous suicide attempt/self-destructive behaviour</a:t>
            </a:r>
          </a:p>
          <a:p>
            <a:r>
              <a:rPr lang="en-GB" dirty="0"/>
              <a:t>Lethality of the attempt and preparations made</a:t>
            </a:r>
          </a:p>
          <a:p>
            <a:r>
              <a:rPr lang="en-GB" dirty="0"/>
              <a:t>Older age, Male gender</a:t>
            </a:r>
          </a:p>
          <a:p>
            <a:r>
              <a:rPr lang="en-GB" dirty="0"/>
              <a:t>Substance abuse and dependency</a:t>
            </a:r>
          </a:p>
          <a:p>
            <a:r>
              <a:rPr lang="en-GB" dirty="0"/>
              <a:t>Personality disorders</a:t>
            </a:r>
          </a:p>
          <a:p>
            <a:r>
              <a:rPr lang="en-GB" dirty="0"/>
              <a:t>Sleeping disorders (especially in the elderly)</a:t>
            </a:r>
          </a:p>
          <a:p>
            <a:r>
              <a:rPr lang="en-GB" dirty="0"/>
              <a:t>Family history of suicide</a:t>
            </a:r>
          </a:p>
          <a:p>
            <a:r>
              <a:rPr lang="en-GB" dirty="0"/>
              <a:t>A feeling of entrapment/being a burden to others</a:t>
            </a:r>
          </a:p>
          <a:p>
            <a:r>
              <a:rPr lang="en-GB" dirty="0"/>
              <a:t>Anxiety, agitation and/or aggression</a:t>
            </a:r>
          </a:p>
          <a:p>
            <a:r>
              <a:rPr lang="en-GB" dirty="0"/>
              <a:t>Impulsivity</a:t>
            </a:r>
          </a:p>
          <a:p>
            <a:r>
              <a:rPr lang="en-GB" dirty="0"/>
              <a:t>Low quality of contact during mental examination</a:t>
            </a:r>
          </a:p>
          <a:p>
            <a:r>
              <a:rPr lang="en-GB" dirty="0"/>
              <a:t>Bereavement/other  Negative life-events</a:t>
            </a:r>
          </a:p>
          <a:p>
            <a:r>
              <a:rPr lang="en-GB" dirty="0"/>
              <a:t>Somatic disease and pain</a:t>
            </a:r>
          </a:p>
          <a:p>
            <a:r>
              <a:rPr lang="en-GB" dirty="0"/>
              <a:t>Unemployment/financial concerns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Risk Factors </a:t>
            </a:r>
            <a:br>
              <a:rPr lang="en-GB" dirty="0"/>
            </a:br>
            <a:r>
              <a:rPr lang="en-GB" dirty="0"/>
              <a:t>for Suicide</a:t>
            </a:r>
          </a:p>
        </p:txBody>
      </p:sp>
    </p:spTree>
    <p:extLst>
      <p:ext uri="{BB962C8B-B14F-4D97-AF65-F5344CB8AC3E}">
        <p14:creationId xmlns:p14="http://schemas.microsoft.com/office/powerpoint/2010/main" val="181434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772102"/>
              </p:ext>
            </p:extLst>
          </p:nvPr>
        </p:nvGraphicFramePr>
        <p:xfrm>
          <a:off x="755576" y="2348880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Human Performance </a:t>
            </a:r>
            <a:br>
              <a:rPr lang="en-GB" dirty="0"/>
            </a:br>
            <a:r>
              <a:rPr lang="en-GB" dirty="0"/>
              <a:t>in Safety Critical Systems</a:t>
            </a:r>
          </a:p>
        </p:txBody>
      </p:sp>
    </p:spTree>
    <p:extLst>
      <p:ext uri="{BB962C8B-B14F-4D97-AF65-F5344CB8AC3E}">
        <p14:creationId xmlns:p14="http://schemas.microsoft.com/office/powerpoint/2010/main" val="56215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49134-850B-1124-5304-9573FA76E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Previous aggressive behaviour</a:t>
            </a:r>
          </a:p>
          <a:p>
            <a:r>
              <a:rPr lang="en-GB" dirty="0"/>
              <a:t>Conduct problems before the age of 12</a:t>
            </a:r>
          </a:p>
          <a:p>
            <a:r>
              <a:rPr lang="en-GB" dirty="0"/>
              <a:t>Being a victim of violence during youth</a:t>
            </a:r>
          </a:p>
          <a:p>
            <a:r>
              <a:rPr lang="en-GB" dirty="0"/>
              <a:t>Antisocial or impulsive behaviour</a:t>
            </a:r>
          </a:p>
          <a:p>
            <a:r>
              <a:rPr lang="en-GB" dirty="0"/>
              <a:t>Substance abuse</a:t>
            </a:r>
          </a:p>
          <a:p>
            <a:r>
              <a:rPr lang="en-GB" dirty="0"/>
              <a:t>Lack of intimate relationships</a:t>
            </a:r>
          </a:p>
          <a:p>
            <a:r>
              <a:rPr lang="en-GB" dirty="0"/>
              <a:t>Lack of social abilities</a:t>
            </a:r>
          </a:p>
          <a:p>
            <a:r>
              <a:rPr lang="en-GB" dirty="0"/>
              <a:t>Lack of coping mechanisms</a:t>
            </a:r>
          </a:p>
          <a:p>
            <a:r>
              <a:rPr lang="en-GB" dirty="0"/>
              <a:t>Non-compliance with therapy or treatments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8B0AA5-D389-D570-685A-EA8A3098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Risk Factors for </a:t>
            </a:r>
            <a:br>
              <a:rPr lang="en-GB" dirty="0"/>
            </a:br>
            <a:r>
              <a:rPr lang="en-GB" dirty="0"/>
              <a:t>Aggressive Behaviour</a:t>
            </a:r>
          </a:p>
        </p:txBody>
      </p:sp>
    </p:spTree>
    <p:extLst>
      <p:ext uri="{BB962C8B-B14F-4D97-AF65-F5344CB8AC3E}">
        <p14:creationId xmlns:p14="http://schemas.microsoft.com/office/powerpoint/2010/main" val="320869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B8DEFC-1A70-8070-5A9B-2A92CD2C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Psychodiagnostic</a:t>
            </a:r>
            <a:r>
              <a:rPr lang="en-GB" sz="2800" dirty="0"/>
              <a:t> Tests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Questionnaires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Digital phenotyping ??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7545BD-7AF7-3CCE-3082-4B8233780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Measures</a:t>
            </a:r>
          </a:p>
        </p:txBody>
      </p:sp>
    </p:spTree>
    <p:extLst>
      <p:ext uri="{BB962C8B-B14F-4D97-AF65-F5344CB8AC3E}">
        <p14:creationId xmlns:p14="http://schemas.microsoft.com/office/powerpoint/2010/main" val="270729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111E13-73E1-9F93-F734-6E6493B53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44" t="15590" r="21912" b="36422"/>
          <a:stretch/>
        </p:blipFill>
        <p:spPr>
          <a:xfrm>
            <a:off x="1359818" y="2636912"/>
            <a:ext cx="6424364" cy="2736303"/>
          </a:xfrm>
        </p:spPr>
      </p:pic>
    </p:spTree>
    <p:extLst>
      <p:ext uri="{BB962C8B-B14F-4D97-AF65-F5344CB8AC3E}">
        <p14:creationId xmlns:p14="http://schemas.microsoft.com/office/powerpoint/2010/main" val="19429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6FB79D-25A8-9B5F-CA60-5A83905B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Mental health problems can lead to total and subtle incapacitation</a:t>
            </a:r>
          </a:p>
          <a:p>
            <a:r>
              <a:rPr lang="en-GB" dirty="0"/>
              <a:t>More than 450 mental disorders exist. They are not all the same.</a:t>
            </a:r>
          </a:p>
          <a:p>
            <a:r>
              <a:rPr lang="en-GB" dirty="0"/>
              <a:t>Not all mental disorders are featured by abnormal, unpredictable and deviant behaviours. Life changing events and work-related stressors have an impact on mental health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8F2B9-2D4F-FF3F-29C0-23507C1D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Take Away Messages</a:t>
            </a:r>
            <a:br>
              <a:rPr lang="en-GB" dirty="0"/>
            </a:br>
            <a:r>
              <a:rPr lang="en-GB" dirty="0"/>
              <a:t>of MESAFE</a:t>
            </a:r>
          </a:p>
        </p:txBody>
      </p:sp>
    </p:spTree>
    <p:extLst>
      <p:ext uri="{BB962C8B-B14F-4D97-AF65-F5344CB8AC3E}">
        <p14:creationId xmlns:p14="http://schemas.microsoft.com/office/powerpoint/2010/main" val="381442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C8333-9D8D-78D9-9E1B-FA2B620DC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Many mental disorders impede the ability to concentrate and cause sleeping difficulties, which is much more frequent than suicidal behaviour</a:t>
            </a:r>
          </a:p>
          <a:p>
            <a:r>
              <a:rPr lang="en-GB" dirty="0"/>
              <a:t>The safety assumption according to which an applicant suffering from a mental health disorder will seek help and self-declare her/his condition might fail. Indeed, for many mental disorders denial in a relatively frequent symptom.</a:t>
            </a:r>
          </a:p>
          <a:p>
            <a:r>
              <a:rPr lang="en-GB" dirty="0"/>
              <a:t>The cultural and organizational environment which individuals belong to have an impact on their possibility and willingness to self-declare mental health issues.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BEB275-122A-E7EF-784F-6CA1EDED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Take Away Messages</a:t>
            </a:r>
            <a:br>
              <a:rPr lang="en-GB" dirty="0"/>
            </a:br>
            <a:r>
              <a:rPr lang="en-GB" dirty="0"/>
              <a:t>of MESAFE II</a:t>
            </a:r>
          </a:p>
        </p:txBody>
      </p:sp>
    </p:spTree>
    <p:extLst>
      <p:ext uri="{BB962C8B-B14F-4D97-AF65-F5344CB8AC3E}">
        <p14:creationId xmlns:p14="http://schemas.microsoft.com/office/powerpoint/2010/main" val="175531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/>
              <a:t>1. Lack of communication</a:t>
            </a:r>
          </a:p>
          <a:p>
            <a:r>
              <a:rPr lang="en-GB" dirty="0"/>
              <a:t>2. Distraction</a:t>
            </a:r>
          </a:p>
          <a:p>
            <a:r>
              <a:rPr lang="en-GB" dirty="0"/>
              <a:t>3. Lack of resources</a:t>
            </a:r>
          </a:p>
          <a:p>
            <a:r>
              <a:rPr lang="en-GB" dirty="0"/>
              <a:t>4. Stress</a:t>
            </a:r>
          </a:p>
          <a:p>
            <a:r>
              <a:rPr lang="en-GB" dirty="0"/>
              <a:t>5. Complacency</a:t>
            </a:r>
          </a:p>
          <a:p>
            <a:r>
              <a:rPr lang="en-GB" dirty="0"/>
              <a:t>6. Lack of teamwork</a:t>
            </a:r>
          </a:p>
          <a:p>
            <a:endParaRPr lang="en-GB" dirty="0"/>
          </a:p>
          <a:p>
            <a:r>
              <a:rPr lang="en-GB" dirty="0"/>
              <a:t>7. Pressure</a:t>
            </a:r>
          </a:p>
          <a:p>
            <a:r>
              <a:rPr lang="en-GB" dirty="0"/>
              <a:t>8. Lack of awareness</a:t>
            </a:r>
          </a:p>
          <a:p>
            <a:r>
              <a:rPr lang="en-GB" dirty="0"/>
              <a:t>9. Lack of knowledge</a:t>
            </a:r>
          </a:p>
          <a:p>
            <a:r>
              <a:rPr lang="en-GB" dirty="0"/>
              <a:t>10. Fatigue</a:t>
            </a:r>
          </a:p>
          <a:p>
            <a:r>
              <a:rPr lang="en-GB" dirty="0"/>
              <a:t>11. Lack of assertiveness</a:t>
            </a:r>
          </a:p>
          <a:p>
            <a:r>
              <a:rPr lang="en-GB" dirty="0"/>
              <a:t>12. Norms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“Dirty Dozen” Concept </a:t>
            </a:r>
            <a:br>
              <a:rPr lang="en-GB" dirty="0"/>
            </a:br>
            <a:r>
              <a:rPr lang="en-GB" dirty="0"/>
              <a:t>Gordon </a:t>
            </a:r>
            <a:r>
              <a:rPr lang="en-GB" dirty="0" err="1"/>
              <a:t>Dupont</a:t>
            </a:r>
            <a:r>
              <a:rPr lang="en-GB" dirty="0"/>
              <a:t> (1993)</a:t>
            </a:r>
          </a:p>
        </p:txBody>
      </p:sp>
    </p:spTree>
    <p:extLst>
      <p:ext uri="{BB962C8B-B14F-4D97-AF65-F5344CB8AC3E}">
        <p14:creationId xmlns:p14="http://schemas.microsoft.com/office/powerpoint/2010/main" val="160142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9D6C-840E-A1CD-32F0-AD3491DD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Incapacitation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F1D35-5EBA-04EA-BD5D-A990F006B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16384" r="23225" b="13583"/>
          <a:stretch/>
        </p:blipFill>
        <p:spPr>
          <a:xfrm>
            <a:off x="1727684" y="2780928"/>
            <a:ext cx="5688632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3068961"/>
            <a:ext cx="7408333" cy="1728192"/>
          </a:xfrm>
        </p:spPr>
        <p:txBody>
          <a:bodyPr/>
          <a:lstStyle/>
          <a:p>
            <a:r>
              <a:rPr lang="en-GB" dirty="0"/>
              <a:t>“Any reduction in medical fitness to a degree or of a nature that is likely to jeopardize flight safety”</a:t>
            </a:r>
          </a:p>
          <a:p>
            <a:endParaRPr lang="en-GB" dirty="0"/>
          </a:p>
          <a:p>
            <a:r>
              <a:rPr lang="en-GB" dirty="0"/>
              <a:t>Sudden, Total and Subtle Incapacitation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Definition of Incapacitation</a:t>
            </a:r>
            <a:br>
              <a:rPr lang="en-GB" dirty="0"/>
            </a:br>
            <a:r>
              <a:rPr lang="en-GB" dirty="0"/>
              <a:t>in Aviation</a:t>
            </a:r>
          </a:p>
        </p:txBody>
      </p:sp>
    </p:spTree>
    <p:extLst>
      <p:ext uri="{BB962C8B-B14F-4D97-AF65-F5344CB8AC3E}">
        <p14:creationId xmlns:p14="http://schemas.microsoft.com/office/powerpoint/2010/main" val="16126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9DDE4-4036-548B-5D00-E658ECE0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74441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In-flight incapacitation of pilots due to a medical cause is a rare event, estimated to occur up to 0.45 times per 1000000 flight hours or 0.25% per annum</a:t>
            </a:r>
          </a:p>
          <a:p>
            <a:r>
              <a:rPr lang="en-GB" dirty="0"/>
              <a:t>50-70% cannot be predicted/prevented</a:t>
            </a:r>
          </a:p>
          <a:p>
            <a:r>
              <a:rPr lang="en-GB" dirty="0"/>
              <a:t>30-50% potentially preventable</a:t>
            </a:r>
          </a:p>
          <a:p>
            <a:r>
              <a:rPr lang="en-GB" dirty="0"/>
              <a:t>ICAO survey 2016  results mention “Mental health” to have caused 16% of  medical in-flight incapacitations (cardiovascular 14%, metabolic 9%, gastro-intestinal 6%, respiratory 6%, vision 5%, ENT 4%, neurological 4%, “general ailment” 4%, and 21% “causes not reported”)</a:t>
            </a:r>
          </a:p>
          <a:p>
            <a:r>
              <a:rPr lang="en-GB" dirty="0"/>
              <a:t>No reliable data for subtle incapacitation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0F786-AE6C-5B9F-328F-39C66655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 of Incapacitation</a:t>
            </a:r>
            <a:br>
              <a:rPr lang="en-GB" dirty="0"/>
            </a:br>
            <a:r>
              <a:rPr lang="en-GB" dirty="0"/>
              <a:t> in Aviation</a:t>
            </a:r>
          </a:p>
        </p:txBody>
      </p:sp>
    </p:spTree>
    <p:extLst>
      <p:ext uri="{BB962C8B-B14F-4D97-AF65-F5344CB8AC3E}">
        <p14:creationId xmlns:p14="http://schemas.microsoft.com/office/powerpoint/2010/main" val="120852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More than 450 coded mental health disorders</a:t>
            </a:r>
          </a:p>
          <a:p>
            <a:r>
              <a:rPr lang="en-GB" dirty="0"/>
              <a:t>Can lead to subtle and total incapacitation</a:t>
            </a:r>
          </a:p>
          <a:p>
            <a:r>
              <a:rPr lang="en-GB" dirty="0"/>
              <a:t>Although considered rare, 16% of in flight incapacitation estimated due to mental health in 2016</a:t>
            </a:r>
          </a:p>
          <a:p>
            <a:r>
              <a:rPr lang="en-GB" dirty="0"/>
              <a:t>Psychiatric/Psychological Disorders account for 20% of reasons for grounding/declaring unfit particularly in 20-40 year age group</a:t>
            </a:r>
          </a:p>
          <a:p>
            <a:r>
              <a:rPr lang="en-GB" dirty="0"/>
              <a:t>Frequency of subtle incapacitation unknown but may represent significant risk to flight safety</a:t>
            </a:r>
          </a:p>
          <a:p>
            <a:r>
              <a:rPr lang="en-GB" dirty="0"/>
              <a:t>Denial is a relatively frequent symptom</a:t>
            </a:r>
          </a:p>
          <a:p>
            <a:r>
              <a:rPr lang="en-GB" dirty="0"/>
              <a:t>Standalone </a:t>
            </a:r>
            <a:r>
              <a:rPr lang="en-GB" dirty="0" err="1"/>
              <a:t>psychodiagnostic</a:t>
            </a:r>
            <a:r>
              <a:rPr lang="en-GB" dirty="0"/>
              <a:t> tests do not enable diagnosis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and Aviation</a:t>
            </a:r>
          </a:p>
        </p:txBody>
      </p:sp>
    </p:spTree>
    <p:extLst>
      <p:ext uri="{BB962C8B-B14F-4D97-AF65-F5344CB8AC3E}">
        <p14:creationId xmlns:p14="http://schemas.microsoft.com/office/powerpoint/2010/main" val="407727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Subjective Distress*</a:t>
            </a:r>
          </a:p>
          <a:p>
            <a:r>
              <a:rPr lang="en-GB" dirty="0"/>
              <a:t>2. </a:t>
            </a:r>
            <a:r>
              <a:rPr lang="en-GB" dirty="0" err="1"/>
              <a:t>Maladaptiveness</a:t>
            </a:r>
            <a:r>
              <a:rPr lang="en-GB" dirty="0"/>
              <a:t>*</a:t>
            </a:r>
          </a:p>
          <a:p>
            <a:r>
              <a:rPr lang="en-GB" dirty="0"/>
              <a:t>3. Statistical Deviance</a:t>
            </a:r>
          </a:p>
          <a:p>
            <a:r>
              <a:rPr lang="en-GB" dirty="0"/>
              <a:t>4. Violation of Society Standards</a:t>
            </a:r>
          </a:p>
          <a:p>
            <a:r>
              <a:rPr lang="en-GB" dirty="0"/>
              <a:t>5. Social Discomfort</a:t>
            </a:r>
          </a:p>
          <a:p>
            <a:r>
              <a:rPr lang="en-GB" dirty="0"/>
              <a:t>6. Irrationality/Unpredictability*</a:t>
            </a:r>
          </a:p>
          <a:p>
            <a:r>
              <a:rPr lang="en-GB" dirty="0"/>
              <a:t>7. Dangerousness*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Indicators of a Mental Disorder</a:t>
            </a:r>
          </a:p>
        </p:txBody>
      </p:sp>
    </p:spTree>
    <p:extLst>
      <p:ext uri="{BB962C8B-B14F-4D97-AF65-F5344CB8AC3E}">
        <p14:creationId xmlns:p14="http://schemas.microsoft.com/office/powerpoint/2010/main" val="651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4" t="16588" r="31838" b="5942"/>
          <a:stretch/>
        </p:blipFill>
        <p:spPr bwMode="auto">
          <a:xfrm>
            <a:off x="1979712" y="402901"/>
            <a:ext cx="5328592" cy="63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67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4467</TotalTime>
  <Words>893</Words>
  <Application>Microsoft Office PowerPoint</Application>
  <PresentationFormat>On-screen Show (4:3)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Candara</vt:lpstr>
      <vt:lpstr>Symbol</vt:lpstr>
      <vt:lpstr>Waveform</vt:lpstr>
      <vt:lpstr>Assessing Risk of Acute Incapacitation in Aviation</vt:lpstr>
      <vt:lpstr>Human Performance  in Safety Critical Systems</vt:lpstr>
      <vt:lpstr>“Dirty Dozen” Concept  Gordon Dupont (1993)</vt:lpstr>
      <vt:lpstr>Incapacitation</vt:lpstr>
      <vt:lpstr>Definition of Incapacitation in Aviation</vt:lpstr>
      <vt:lpstr>Overview of Incapacitation  in Aviation</vt:lpstr>
      <vt:lpstr>Mental Health and Aviation</vt:lpstr>
      <vt:lpstr>Indicators of a Mental Disorder</vt:lpstr>
      <vt:lpstr>PowerPoint Presentation</vt:lpstr>
      <vt:lpstr>Important Considerations in assessing mental fitness</vt:lpstr>
      <vt:lpstr>The AME’s Perspective</vt:lpstr>
      <vt:lpstr>The AME assessment  of Mental Health</vt:lpstr>
      <vt:lpstr>Key Challenges faced by AMEs</vt:lpstr>
      <vt:lpstr>Self Declaration Safety Assumption</vt:lpstr>
      <vt:lpstr>The Psychiatrist’s Perspective</vt:lpstr>
      <vt:lpstr>Components of the  Psychiatric Assessment</vt:lpstr>
      <vt:lpstr>Mental History taking</vt:lpstr>
      <vt:lpstr>Mental State Examination</vt:lpstr>
      <vt:lpstr>Risk Factors  for Suicide</vt:lpstr>
      <vt:lpstr>Risk Factors for  Aggressive Behaviour</vt:lpstr>
      <vt:lpstr>Diagnostic Measures</vt:lpstr>
      <vt:lpstr>PowerPoint Presentation</vt:lpstr>
      <vt:lpstr>Take Away Messages of MESAFE</vt:lpstr>
      <vt:lpstr>Take Away Messages of MESAFE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Risk of Acute Incapacitation in Aviation</dc:title>
  <dc:creator>Andreas Schenk</dc:creator>
  <cp:lastModifiedBy>Andreas Schenk</cp:lastModifiedBy>
  <cp:revision>49</cp:revision>
  <cp:lastPrinted>2023-11-20T21:19:29Z</cp:lastPrinted>
  <dcterms:created xsi:type="dcterms:W3CDTF">2023-10-28T11:19:22Z</dcterms:created>
  <dcterms:modified xsi:type="dcterms:W3CDTF">2024-04-18T17:52:19Z</dcterms:modified>
</cp:coreProperties>
</file>